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7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D664-5337-4C35-0327-0D9C6EE51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163D1-D38F-6EAE-A00F-18E3DDE2A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23559-A3C6-7B10-A294-7BDBC44B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BB47D-84A1-CDE5-E069-44A4BD6C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D7497-7242-E519-E874-6CCCCB88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13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A484-A85E-0AA4-85FE-14847BD3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535F7-9F54-B23C-CD4A-1BB292443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AF8C-ED21-F1E2-B5CB-62E2525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8ACB2-ABA2-0E87-1220-EB965C16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2D2DD-694D-0C1F-FCBC-4ADE50EA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6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73F8D-3DE4-5A9B-1AA7-3DEC1D293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BEEBF-A404-D6A7-9150-47E6A71E8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B0EB-5CA0-DD8A-8809-C88ACF48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C89C0-5E41-7BA6-70C8-407C0A5E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0B97-5D26-8D8B-D903-30E1BAAD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4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F7E6-16D0-163A-4958-AFDF8255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C9C19-3E16-0F5D-36AC-B74D1B14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7138-E1A0-520D-C201-46D1F6019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AFFEA-5203-C2CF-636D-6F0C0919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5203-7DBD-46C3-99AE-46CE6222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3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EC1F-C270-422A-C3B9-DEF3D8A0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3562-84C5-8860-F6DF-1F4E747C1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F54CE-8268-6226-BEB6-7C783543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2402-3B4E-DD56-43C7-81011ACA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1D1DA-D0F3-1418-DC11-DE2B2B77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42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3E73-7C93-761C-F98F-211DCE35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A032-1DF7-640C-6E53-6D59DC465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ADD24-0D41-EF05-F2A0-201E07105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C9709-55FE-62B4-019C-1EAF5B7E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4809E-D698-A6D4-7A88-100D7ABD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C0010-D39D-3114-2851-D784631E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34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DC08-BD8D-2BBF-5197-B75B095C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9F396-C05B-4880-28A4-1FDCD38E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F8A4-6875-4E88-C63E-F062AAFA3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A5C38-E284-2B9C-8780-607D2A5AD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FAACA-3942-A2EB-FE81-3968D2920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27234-16F0-66F6-85F6-B3D7438D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413C2-C340-FA21-DF45-45F66800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87DE4-ACB4-44BB-1B4A-30C6ED37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94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AA91-5526-DB1B-45D9-DC819840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9536B-6B76-C15C-8379-7D262EE9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A517D-259D-7762-32DA-E3E944A4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CA3E6-B49E-75F0-0973-F32BD994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84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956A6-E92F-EED9-C43C-97A807FF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39C80-4373-8DB5-D2D1-6894D063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FE942-1450-FFBD-BDC0-11460632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73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A119-CBE3-7982-4EF1-FCA30B7E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CA1C-A66B-D8AE-846C-01CA3D65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9C452-82D0-E44B-7FEB-8892480DC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D4231-F3D0-9506-4CBF-1C5980BA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ADE78-0A35-664D-4F47-B7F7F1C8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DCB23-7D15-EBA5-5CF7-0AEDF42A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46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2E7-34DF-FE83-DB1C-FAA20BDB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B6384-7788-6C2D-1F21-2C547198C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CD4A7-ABF8-6118-E5F9-5BF0EA56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38301-033F-9283-EAFF-6C2B3FB3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CB127-BB54-651C-910C-2FC3BCED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2982A-749D-E0E0-FD06-3EE42575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44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5B8AF-9E54-D102-F865-E87AE983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AA4B5-19CA-6913-FF32-65A4FA109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CC3BF-9E07-BCB0-058F-B64D4F238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67441-FF47-4317-BAED-3593F0D049A7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458D3-B98E-9F40-A8EB-9D64474FB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4705F-F422-CCD3-3270-2120C28A4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CB06E-7267-4451-8A35-8DD7B388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69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39D49-E8E1-6611-D61E-94FFC5D3E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" t="9929" r="696" b="18298"/>
          <a:stretch/>
        </p:blipFill>
        <p:spPr>
          <a:xfrm>
            <a:off x="81023" y="1008273"/>
            <a:ext cx="12026096" cy="49221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CC8E8C-1721-A12C-4532-14EC89C94E4E}"/>
              </a:ext>
            </a:extLst>
          </p:cNvPr>
          <p:cNvSpPr/>
          <p:nvPr/>
        </p:nvSpPr>
        <p:spPr>
          <a:xfrm>
            <a:off x="1584285" y="1059219"/>
            <a:ext cx="646159" cy="27111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F6DC83-3E4A-2E22-38AF-7F9A3298D566}"/>
              </a:ext>
            </a:extLst>
          </p:cNvPr>
          <p:cNvSpPr/>
          <p:nvPr/>
        </p:nvSpPr>
        <p:spPr>
          <a:xfrm>
            <a:off x="2930606" y="5478625"/>
            <a:ext cx="750827" cy="245807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01FB16-BD24-5A97-853B-679153D8CBCD}"/>
              </a:ext>
            </a:extLst>
          </p:cNvPr>
          <p:cNvSpPr/>
          <p:nvPr/>
        </p:nvSpPr>
        <p:spPr>
          <a:xfrm>
            <a:off x="9007314" y="5478624"/>
            <a:ext cx="750827" cy="245807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3617DE-7BE7-5DB2-36A2-4A7DC9DBFB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DEB6-8923-1B55-2E8B-FC87349190F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0468" b="14723"/>
          <a:stretch/>
        </p:blipFill>
        <p:spPr>
          <a:xfrm>
            <a:off x="175800" y="1127233"/>
            <a:ext cx="11840400" cy="459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DE31B4-3F9D-8492-DC82-9294B6825276}"/>
              </a:ext>
            </a:extLst>
          </p:cNvPr>
          <p:cNvSpPr/>
          <p:nvPr/>
        </p:nvSpPr>
        <p:spPr>
          <a:xfrm>
            <a:off x="2405743" y="1618011"/>
            <a:ext cx="1470113" cy="2434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7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595F18-7D47-85B0-2459-D9616E5EFA9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0117" b="22704"/>
          <a:stretch/>
        </p:blipFill>
        <p:spPr>
          <a:xfrm>
            <a:off x="234348" y="40575"/>
            <a:ext cx="11840400" cy="3731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2E284-60A6-1781-2A08-3398A1C709A9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31270" b="20667"/>
          <a:stretch/>
        </p:blipFill>
        <p:spPr>
          <a:xfrm>
            <a:off x="282088" y="3818131"/>
            <a:ext cx="11744310" cy="3296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B605D6-04C6-A66F-A68D-0A7F364C82F6}"/>
              </a:ext>
            </a:extLst>
          </p:cNvPr>
          <p:cNvSpPr/>
          <p:nvPr/>
        </p:nvSpPr>
        <p:spPr>
          <a:xfrm>
            <a:off x="6059290" y="2353552"/>
            <a:ext cx="1426625" cy="23118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EDBA59-0731-5EA1-A730-04267B85E2E3}"/>
              </a:ext>
            </a:extLst>
          </p:cNvPr>
          <p:cNvSpPr/>
          <p:nvPr/>
        </p:nvSpPr>
        <p:spPr>
          <a:xfrm>
            <a:off x="1559013" y="2235170"/>
            <a:ext cx="2088723" cy="23118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147096-C8AD-8D79-DFD6-09B70A015877}"/>
              </a:ext>
            </a:extLst>
          </p:cNvPr>
          <p:cNvCxnSpPr>
            <a:cxnSpLocks/>
          </p:cNvCxnSpPr>
          <p:nvPr/>
        </p:nvCxnSpPr>
        <p:spPr>
          <a:xfrm flipH="1">
            <a:off x="3640839" y="2006500"/>
            <a:ext cx="587287" cy="2286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4F381-4A0F-21CF-4845-7CC008A5B76C}"/>
              </a:ext>
            </a:extLst>
          </p:cNvPr>
          <p:cNvCxnSpPr>
            <a:cxnSpLocks/>
          </p:cNvCxnSpPr>
          <p:nvPr/>
        </p:nvCxnSpPr>
        <p:spPr>
          <a:xfrm flipH="1">
            <a:off x="7455250" y="2465097"/>
            <a:ext cx="58929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FB8D7E-5A19-E84D-BE92-D6067EEC0B4E}"/>
              </a:ext>
            </a:extLst>
          </p:cNvPr>
          <p:cNvCxnSpPr>
            <a:cxnSpLocks/>
          </p:cNvCxnSpPr>
          <p:nvPr/>
        </p:nvCxnSpPr>
        <p:spPr>
          <a:xfrm flipH="1">
            <a:off x="2293674" y="5930468"/>
            <a:ext cx="52572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1D615-454B-1CE6-CA7A-C10A02B1E955}"/>
              </a:ext>
            </a:extLst>
          </p:cNvPr>
          <p:cNvSpPr/>
          <p:nvPr/>
        </p:nvSpPr>
        <p:spPr>
          <a:xfrm>
            <a:off x="3890682" y="1474504"/>
            <a:ext cx="33701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b="1" dirty="0">
                <a:ln/>
                <a:solidFill>
                  <a:schemeClr val="accent2"/>
                </a:solidFill>
              </a:rPr>
              <a:t>Select Cash Forecast to which this</a:t>
            </a:r>
          </a:p>
          <a:p>
            <a:pPr algn="ctr"/>
            <a:r>
              <a:rPr lang="en-US" b="1" dirty="0">
                <a:ln/>
                <a:solidFill>
                  <a:schemeClr val="accent2"/>
                </a:solidFill>
              </a:rPr>
              <a:t>Cash Forecast Type belongs</a:t>
            </a:r>
            <a:endParaRPr lang="en-US" b="1" cap="none" spc="0" dirty="0">
              <a:ln/>
              <a:solidFill>
                <a:schemeClr val="accent2"/>
              </a:soli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C0FE9B-0D7B-E340-AFC1-4451275EA6D1}"/>
              </a:ext>
            </a:extLst>
          </p:cNvPr>
          <p:cNvSpPr/>
          <p:nvPr/>
        </p:nvSpPr>
        <p:spPr>
          <a:xfrm>
            <a:off x="7951526" y="2141931"/>
            <a:ext cx="26598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b="1" dirty="0">
                <a:ln/>
                <a:solidFill>
                  <a:schemeClr val="accent2"/>
                </a:solidFill>
              </a:rPr>
              <a:t>Enable this option to auto calculate Cash Forecast</a:t>
            </a:r>
            <a:endParaRPr lang="en-US" b="1" cap="none" spc="0" dirty="0">
              <a:ln/>
              <a:solidFill>
                <a:schemeClr val="accent2"/>
              </a:solidFill>
              <a:effectLst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000358-DA32-0D29-6261-42C825F472C2}"/>
              </a:ext>
            </a:extLst>
          </p:cNvPr>
          <p:cNvSpPr/>
          <p:nvPr/>
        </p:nvSpPr>
        <p:spPr>
          <a:xfrm>
            <a:off x="2293674" y="5513680"/>
            <a:ext cx="52425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b="1" dirty="0">
                <a:ln/>
                <a:solidFill>
                  <a:schemeClr val="accent2"/>
                </a:solidFill>
              </a:rPr>
              <a:t>Select Accounts which you want to consider while calculating this cash forecast type</a:t>
            </a:r>
            <a:endParaRPr lang="en-US" b="1" cap="none" spc="0" dirty="0">
              <a:ln/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31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4A00-E42C-FA7A-0DBF-47E520F0FE4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0117" b="9524"/>
          <a:stretch/>
        </p:blipFill>
        <p:spPr>
          <a:xfrm>
            <a:off x="175800" y="762769"/>
            <a:ext cx="11840400" cy="4801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3CD156-7CD5-A02D-06E6-499CA547E8BF}"/>
              </a:ext>
            </a:extLst>
          </p:cNvPr>
          <p:cNvSpPr/>
          <p:nvPr/>
        </p:nvSpPr>
        <p:spPr>
          <a:xfrm>
            <a:off x="1513114" y="2024743"/>
            <a:ext cx="1045029" cy="2503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56A35-E7EE-6AB3-0DE8-98AD0B8C60B2}"/>
              </a:ext>
            </a:extLst>
          </p:cNvPr>
          <p:cNvSpPr/>
          <p:nvPr/>
        </p:nvSpPr>
        <p:spPr>
          <a:xfrm>
            <a:off x="2558143" y="2243235"/>
            <a:ext cx="1665514" cy="7976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0D8DD5-9F76-7F1A-FEA0-34BB4F0505C4}"/>
              </a:ext>
            </a:extLst>
          </p:cNvPr>
          <p:cNvCxnSpPr>
            <a:cxnSpLocks/>
          </p:cNvCxnSpPr>
          <p:nvPr/>
        </p:nvCxnSpPr>
        <p:spPr>
          <a:xfrm flipH="1">
            <a:off x="4223657" y="2014565"/>
            <a:ext cx="587287" cy="2286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15B47-2761-024F-6515-7200508C36F3}"/>
              </a:ext>
            </a:extLst>
          </p:cNvPr>
          <p:cNvSpPr/>
          <p:nvPr/>
        </p:nvSpPr>
        <p:spPr>
          <a:xfrm>
            <a:off x="2928257" y="1357348"/>
            <a:ext cx="5867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b="1" dirty="0">
                <a:ln/>
                <a:solidFill>
                  <a:schemeClr val="accent2"/>
                </a:solidFill>
              </a:rPr>
              <a:t>Select any one option from drop down list on basis of which Cash Forecast Type should be auto calculated</a:t>
            </a:r>
            <a:endParaRPr lang="en-US" b="1" cap="none" spc="0" dirty="0">
              <a:ln/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869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E9962-60B0-819D-AFFC-19370062A4C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5240" b="6828"/>
          <a:stretch/>
        </p:blipFill>
        <p:spPr>
          <a:xfrm>
            <a:off x="163285" y="1372113"/>
            <a:ext cx="11865429" cy="4452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3CD156-7CD5-A02D-06E6-499CA547E8BF}"/>
              </a:ext>
            </a:extLst>
          </p:cNvPr>
          <p:cNvSpPr/>
          <p:nvPr/>
        </p:nvSpPr>
        <p:spPr>
          <a:xfrm>
            <a:off x="1496790" y="2718245"/>
            <a:ext cx="2710536" cy="2503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56A35-E7EE-6AB3-0DE8-98AD0B8C60B2}"/>
              </a:ext>
            </a:extLst>
          </p:cNvPr>
          <p:cNvSpPr/>
          <p:nvPr/>
        </p:nvSpPr>
        <p:spPr>
          <a:xfrm>
            <a:off x="1578428" y="4902202"/>
            <a:ext cx="1447801" cy="29028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0D8DD5-9F76-7F1A-FEA0-34BB4F0505C4}"/>
              </a:ext>
            </a:extLst>
          </p:cNvPr>
          <p:cNvCxnSpPr>
            <a:cxnSpLocks/>
          </p:cNvCxnSpPr>
          <p:nvPr/>
        </p:nvCxnSpPr>
        <p:spPr>
          <a:xfrm flipH="1">
            <a:off x="3034461" y="4784600"/>
            <a:ext cx="3158540" cy="3643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15B47-2761-024F-6515-7200508C36F3}"/>
              </a:ext>
            </a:extLst>
          </p:cNvPr>
          <p:cNvSpPr/>
          <p:nvPr/>
        </p:nvSpPr>
        <p:spPr>
          <a:xfrm>
            <a:off x="6193001" y="4267763"/>
            <a:ext cx="550817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600" b="1" dirty="0">
                <a:ln/>
                <a:solidFill>
                  <a:schemeClr val="accent2"/>
                </a:solidFill>
              </a:rPr>
              <a:t>If Base on Dependent Forecast option selected, This Tab will be enabled where you need to select </a:t>
            </a:r>
            <a:r>
              <a:rPr lang="en-US" sz="1600" b="1" u="sng" dirty="0">
                <a:ln/>
                <a:solidFill>
                  <a:schemeClr val="accent2"/>
                </a:solidFill>
              </a:rPr>
              <a:t>Cash Forecast Type </a:t>
            </a:r>
            <a:r>
              <a:rPr lang="en-US" sz="1600" b="1" dirty="0">
                <a:ln/>
                <a:solidFill>
                  <a:schemeClr val="accent2"/>
                </a:solidFill>
              </a:rPr>
              <a:t>already created, on which  Cash Forecast of this current Type that you are creating is dependent</a:t>
            </a:r>
            <a:endParaRPr lang="en-US" sz="1600" b="1" cap="none" spc="0" dirty="0">
              <a:ln/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89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37333-A3F6-514F-4677-3B05211F0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79" b="13333"/>
          <a:stretch/>
        </p:blipFill>
        <p:spPr>
          <a:xfrm>
            <a:off x="190500" y="1050981"/>
            <a:ext cx="11811000" cy="475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25D188-D954-5874-1374-EE5BB78BB15A}"/>
              </a:ext>
            </a:extLst>
          </p:cNvPr>
          <p:cNvSpPr/>
          <p:nvPr/>
        </p:nvSpPr>
        <p:spPr>
          <a:xfrm>
            <a:off x="1529447" y="3088359"/>
            <a:ext cx="2710536" cy="2503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6C2C6-A9F7-0745-9D8D-CFFC902FD87A}"/>
              </a:ext>
            </a:extLst>
          </p:cNvPr>
          <p:cNvSpPr/>
          <p:nvPr/>
        </p:nvSpPr>
        <p:spPr>
          <a:xfrm>
            <a:off x="1529447" y="3446731"/>
            <a:ext cx="1268182" cy="2503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140F0-8D87-CA2B-D527-804D9F18F89D}"/>
              </a:ext>
            </a:extLst>
          </p:cNvPr>
          <p:cNvSpPr/>
          <p:nvPr/>
        </p:nvSpPr>
        <p:spPr>
          <a:xfrm>
            <a:off x="2797629" y="3687542"/>
            <a:ext cx="1676400" cy="6700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68A616-2BDD-8233-1E25-3822BEBB40D2}"/>
              </a:ext>
            </a:extLst>
          </p:cNvPr>
          <p:cNvCxnSpPr>
            <a:cxnSpLocks/>
          </p:cNvCxnSpPr>
          <p:nvPr/>
        </p:nvCxnSpPr>
        <p:spPr>
          <a:xfrm flipH="1">
            <a:off x="4481051" y="3962513"/>
            <a:ext cx="383509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35ECC2-3C8F-B738-7BB8-A045D92B20D3}"/>
              </a:ext>
            </a:extLst>
          </p:cNvPr>
          <p:cNvSpPr/>
          <p:nvPr/>
        </p:nvSpPr>
        <p:spPr>
          <a:xfrm>
            <a:off x="8316146" y="3607048"/>
            <a:ext cx="366662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600" b="1" dirty="0">
                <a:ln/>
                <a:solidFill>
                  <a:schemeClr val="accent2"/>
                </a:solidFill>
              </a:rPr>
              <a:t>This option is enabled only for Past Sales and Past Accounting entries of the drop-down list of Calculate from option</a:t>
            </a:r>
            <a:endParaRPr lang="en-US" sz="1600" b="1" cap="none" spc="0" dirty="0">
              <a:ln/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409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9F7EE-A1FB-15F9-96EA-79A8AF7B1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8" b="69207"/>
          <a:stretch/>
        </p:blipFill>
        <p:spPr>
          <a:xfrm>
            <a:off x="125185" y="821270"/>
            <a:ext cx="11941629" cy="1388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B0C9A2-29CC-C7F7-87EC-C863D0F6DDEA}"/>
              </a:ext>
            </a:extLst>
          </p:cNvPr>
          <p:cNvSpPr/>
          <p:nvPr/>
        </p:nvSpPr>
        <p:spPr>
          <a:xfrm>
            <a:off x="2535414" y="821270"/>
            <a:ext cx="948015" cy="3736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BADDF-9923-8B4B-220B-B6F5AEC5D1F3}"/>
              </a:ext>
            </a:extLst>
          </p:cNvPr>
          <p:cNvSpPr/>
          <p:nvPr/>
        </p:nvSpPr>
        <p:spPr>
          <a:xfrm>
            <a:off x="2589844" y="1676260"/>
            <a:ext cx="1465627" cy="20190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54EB0C-E217-8C3B-736E-2D8066F03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68" b="35854"/>
          <a:stretch/>
        </p:blipFill>
        <p:spPr>
          <a:xfrm>
            <a:off x="125185" y="2902348"/>
            <a:ext cx="11912099" cy="3596737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0AE15C-320D-6B7D-AEE2-A2D866EDAEF1}"/>
              </a:ext>
            </a:extLst>
          </p:cNvPr>
          <p:cNvCxnSpPr>
            <a:endCxn id="16" idx="0"/>
          </p:cNvCxnSpPr>
          <p:nvPr/>
        </p:nvCxnSpPr>
        <p:spPr>
          <a:xfrm>
            <a:off x="4055471" y="1777211"/>
            <a:ext cx="2025764" cy="1125137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C828F-5E20-648A-52D5-529D615527C0}"/>
              </a:ext>
            </a:extLst>
          </p:cNvPr>
          <p:cNvSpPr/>
          <p:nvPr/>
        </p:nvSpPr>
        <p:spPr>
          <a:xfrm>
            <a:off x="2068286" y="5900056"/>
            <a:ext cx="1338944" cy="2721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1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017982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19" y="6826330"/>
            <a:ext cx="1010375" cy="336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2EA56-EFBC-7688-A832-4BD297B57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1" b="69748"/>
          <a:stretch/>
        </p:blipFill>
        <p:spPr>
          <a:xfrm>
            <a:off x="125185" y="558115"/>
            <a:ext cx="11752631" cy="1338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B0C9A2-29CC-C7F7-87EC-C863D0F6DDEA}"/>
              </a:ext>
            </a:extLst>
          </p:cNvPr>
          <p:cNvSpPr/>
          <p:nvPr/>
        </p:nvSpPr>
        <p:spPr>
          <a:xfrm>
            <a:off x="2535414" y="538241"/>
            <a:ext cx="948015" cy="3736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BADDF-9923-8B4B-220B-B6F5AEC5D1F3}"/>
              </a:ext>
            </a:extLst>
          </p:cNvPr>
          <p:cNvSpPr/>
          <p:nvPr/>
        </p:nvSpPr>
        <p:spPr>
          <a:xfrm>
            <a:off x="2589844" y="1606615"/>
            <a:ext cx="1465627" cy="20190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0AE15C-320D-6B7D-AEE2-A2D866EDAEF1}"/>
              </a:ext>
            </a:extLst>
          </p:cNvPr>
          <p:cNvCxnSpPr>
            <a:cxnSpLocks/>
          </p:cNvCxnSpPr>
          <p:nvPr/>
        </p:nvCxnSpPr>
        <p:spPr>
          <a:xfrm>
            <a:off x="4070236" y="1707566"/>
            <a:ext cx="2025764" cy="317176"/>
          </a:xfrm>
          <a:prstGeom prst="bentConnector3">
            <a:avLst>
              <a:gd name="adj1" fmla="val 9997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47C8B-CD91-8679-1AEE-AD9BB5A91E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90" b="12265"/>
          <a:stretch/>
        </p:blipFill>
        <p:spPr>
          <a:xfrm>
            <a:off x="292005" y="2069414"/>
            <a:ext cx="11607989" cy="4671487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1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19" y="6826330"/>
            <a:ext cx="1010375" cy="336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2C9940-FA8C-5579-882C-A288863FF4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8" b="10223"/>
          <a:stretch/>
        </p:blipFill>
        <p:spPr>
          <a:xfrm>
            <a:off x="146003" y="932052"/>
            <a:ext cx="11899994" cy="5332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B0C9A2-29CC-C7F7-87EC-C863D0F6DDEA}"/>
              </a:ext>
            </a:extLst>
          </p:cNvPr>
          <p:cNvSpPr/>
          <p:nvPr/>
        </p:nvSpPr>
        <p:spPr>
          <a:xfrm>
            <a:off x="3295727" y="926941"/>
            <a:ext cx="680774" cy="3232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357A8-A63E-0A73-5A3E-3546FE6CB300}"/>
              </a:ext>
            </a:extLst>
          </p:cNvPr>
          <p:cNvSpPr/>
          <p:nvPr/>
        </p:nvSpPr>
        <p:spPr>
          <a:xfrm>
            <a:off x="3295727" y="1486587"/>
            <a:ext cx="1340862" cy="2601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91E6C8-4325-0836-F438-215505AAC50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201589" y="1479298"/>
            <a:ext cx="1094138" cy="13736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24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19" y="6826330"/>
            <a:ext cx="1010375" cy="336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3A055-F3B0-3F5D-E720-BCB42CE87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8" b="30406"/>
          <a:stretch/>
        </p:blipFill>
        <p:spPr>
          <a:xfrm>
            <a:off x="187960" y="1623952"/>
            <a:ext cx="11816080" cy="3953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B0C9A2-29CC-C7F7-87EC-C863D0F6DDEA}"/>
              </a:ext>
            </a:extLst>
          </p:cNvPr>
          <p:cNvSpPr/>
          <p:nvPr/>
        </p:nvSpPr>
        <p:spPr>
          <a:xfrm>
            <a:off x="3310553" y="1616662"/>
            <a:ext cx="680774" cy="3232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357A8-A63E-0A73-5A3E-3546FE6CB300}"/>
              </a:ext>
            </a:extLst>
          </p:cNvPr>
          <p:cNvSpPr/>
          <p:nvPr/>
        </p:nvSpPr>
        <p:spPr>
          <a:xfrm>
            <a:off x="3310553" y="2357190"/>
            <a:ext cx="1340862" cy="2601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91E6C8-4325-0836-F438-215505AAC506}"/>
              </a:ext>
            </a:extLst>
          </p:cNvPr>
          <p:cNvCxnSpPr>
            <a:cxnSpLocks/>
          </p:cNvCxnSpPr>
          <p:nvPr/>
        </p:nvCxnSpPr>
        <p:spPr>
          <a:xfrm flipH="1" flipV="1">
            <a:off x="2161924" y="2141421"/>
            <a:ext cx="1148629" cy="2157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1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AB03C-2671-ECD4-2061-E50AF759A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" t="10036" r="1008" b="13118"/>
          <a:stretch/>
        </p:blipFill>
        <p:spPr>
          <a:xfrm>
            <a:off x="92596" y="1116522"/>
            <a:ext cx="11991373" cy="5270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88C6A4-F345-A8F7-F123-740AD068F9B5}"/>
              </a:ext>
            </a:extLst>
          </p:cNvPr>
          <p:cNvSpPr/>
          <p:nvPr/>
        </p:nvSpPr>
        <p:spPr>
          <a:xfrm>
            <a:off x="9876581" y="1499980"/>
            <a:ext cx="2015613" cy="34412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D0700B-A175-3C08-EFE9-662135A9DC08}"/>
              </a:ext>
            </a:extLst>
          </p:cNvPr>
          <p:cNvSpPr/>
          <p:nvPr/>
        </p:nvSpPr>
        <p:spPr>
          <a:xfrm>
            <a:off x="9876581" y="1853942"/>
            <a:ext cx="2015613" cy="100289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919DC-85AA-4646-ED67-6129CA5189CB}"/>
              </a:ext>
            </a:extLst>
          </p:cNvPr>
          <p:cNvSpPr/>
          <p:nvPr/>
        </p:nvSpPr>
        <p:spPr>
          <a:xfrm>
            <a:off x="206556" y="2085000"/>
            <a:ext cx="2015613" cy="26055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4B9BB8-F8C5-269C-9113-6A9C674E260B}"/>
              </a:ext>
            </a:extLst>
          </p:cNvPr>
          <p:cNvSpPr/>
          <p:nvPr/>
        </p:nvSpPr>
        <p:spPr>
          <a:xfrm>
            <a:off x="358957" y="4026436"/>
            <a:ext cx="265470" cy="54120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CE5794-79CC-EDDF-6DCA-ABEE358BD6D8}"/>
              </a:ext>
            </a:extLst>
          </p:cNvPr>
          <p:cNvSpPr/>
          <p:nvPr/>
        </p:nvSpPr>
        <p:spPr>
          <a:xfrm>
            <a:off x="6110826" y="5953992"/>
            <a:ext cx="825910" cy="245807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8909C3-C3E6-FF84-FD81-4206F9C51D9B}"/>
              </a:ext>
            </a:extLst>
          </p:cNvPr>
          <p:cNvSpPr/>
          <p:nvPr/>
        </p:nvSpPr>
        <p:spPr>
          <a:xfrm>
            <a:off x="1607435" y="1136744"/>
            <a:ext cx="646159" cy="27111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964CC-36E7-7710-A3EB-D74826813F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4102028" y="170657"/>
            <a:ext cx="3987943" cy="769441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DADEBB-6496-D424-A72D-D6866C7CFC8E}"/>
              </a:ext>
            </a:extLst>
          </p:cNvPr>
          <p:cNvSpPr/>
          <p:nvPr/>
        </p:nvSpPr>
        <p:spPr>
          <a:xfrm>
            <a:off x="240300" y="1984274"/>
            <a:ext cx="1832375" cy="26055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E03AA5-30B8-5A48-8376-74D86EE23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" t="28988" r="791" b="6835"/>
          <a:stretch/>
        </p:blipFill>
        <p:spPr>
          <a:xfrm>
            <a:off x="92596" y="1863579"/>
            <a:ext cx="12002947" cy="4401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82C644-4626-29B2-83A3-4F1314B2A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" t="9709" r="791" b="85496"/>
          <a:stretch/>
        </p:blipFill>
        <p:spPr>
          <a:xfrm>
            <a:off x="92596" y="1510761"/>
            <a:ext cx="12002947" cy="328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904A69-E37E-0424-4F5B-7131B5AF846C}"/>
              </a:ext>
            </a:extLst>
          </p:cNvPr>
          <p:cNvSpPr/>
          <p:nvPr/>
        </p:nvSpPr>
        <p:spPr>
          <a:xfrm>
            <a:off x="6083045" y="5842289"/>
            <a:ext cx="682570" cy="245807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EEAC3D-4C38-EB38-6834-3B57B88BDBBC}"/>
              </a:ext>
            </a:extLst>
          </p:cNvPr>
          <p:cNvSpPr/>
          <p:nvPr/>
        </p:nvSpPr>
        <p:spPr>
          <a:xfrm>
            <a:off x="196907" y="4061161"/>
            <a:ext cx="265470" cy="54120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1647AD-64A1-529E-D7CC-17132BAF37B5}"/>
              </a:ext>
            </a:extLst>
          </p:cNvPr>
          <p:cNvSpPr/>
          <p:nvPr/>
        </p:nvSpPr>
        <p:spPr>
          <a:xfrm>
            <a:off x="1585732" y="1568506"/>
            <a:ext cx="646159" cy="27111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04BCF-2D05-B724-A864-B0E6C01E90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3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AB03C-2671-ECD4-2061-E50AF759A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" t="10036" r="1008" b="13118"/>
          <a:stretch/>
        </p:blipFill>
        <p:spPr>
          <a:xfrm>
            <a:off x="100313" y="170657"/>
            <a:ext cx="11991373" cy="5270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47289-0AD8-3239-F0E3-F75A0A918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7" b="5390"/>
          <a:stretch/>
        </p:blipFill>
        <p:spPr>
          <a:xfrm>
            <a:off x="1213475" y="2108701"/>
            <a:ext cx="9765047" cy="4669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7075C-8C84-5BEE-0392-7AA1EAE84B92}"/>
              </a:ext>
            </a:extLst>
          </p:cNvPr>
          <p:cNvSpPr/>
          <p:nvPr/>
        </p:nvSpPr>
        <p:spPr>
          <a:xfrm>
            <a:off x="9947412" y="1636881"/>
            <a:ext cx="1031110" cy="21897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71D874D-0681-7261-7D44-C2C36E86C266}"/>
              </a:ext>
            </a:extLst>
          </p:cNvPr>
          <p:cNvCxnSpPr/>
          <p:nvPr/>
        </p:nvCxnSpPr>
        <p:spPr>
          <a:xfrm rot="10800000" flipV="1">
            <a:off x="6096000" y="1727199"/>
            <a:ext cx="3851412" cy="361181"/>
          </a:xfrm>
          <a:prstGeom prst="bentConnector3">
            <a:avLst>
              <a:gd name="adj1" fmla="val 99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D1D2498-DC83-EAD7-3614-C0DC7AE631E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5" y="6675786"/>
            <a:ext cx="1387109" cy="4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4102028" y="170657"/>
            <a:ext cx="3987943" cy="769441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F2636E-BE54-3294-75FA-0EF7BAF89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1" b="17022"/>
          <a:stretch/>
        </p:blipFill>
        <p:spPr>
          <a:xfrm>
            <a:off x="154713" y="1161613"/>
            <a:ext cx="11882571" cy="4873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1CF538-B4BF-4391-DB12-86673DC92EA7}"/>
              </a:ext>
            </a:extLst>
          </p:cNvPr>
          <p:cNvSpPr/>
          <p:nvPr/>
        </p:nvSpPr>
        <p:spPr>
          <a:xfrm>
            <a:off x="2406549" y="1510420"/>
            <a:ext cx="1469307" cy="22151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492FA6-AA2E-B628-F4BB-2AA08DD898F3}"/>
              </a:ext>
            </a:extLst>
          </p:cNvPr>
          <p:cNvSpPr/>
          <p:nvPr/>
        </p:nvSpPr>
        <p:spPr>
          <a:xfrm>
            <a:off x="2406548" y="1161613"/>
            <a:ext cx="871673" cy="34880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4102028" y="170657"/>
            <a:ext cx="3987943" cy="769441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B13B6-23B1-D0CA-DCE9-FA1AFBD13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7" b="11223"/>
          <a:stretch/>
        </p:blipFill>
        <p:spPr>
          <a:xfrm>
            <a:off x="119410" y="954098"/>
            <a:ext cx="11953177" cy="5288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492FA6-AA2E-B628-F4BB-2AA08DD898F3}"/>
              </a:ext>
            </a:extLst>
          </p:cNvPr>
          <p:cNvSpPr/>
          <p:nvPr/>
        </p:nvSpPr>
        <p:spPr>
          <a:xfrm>
            <a:off x="195002" y="1331088"/>
            <a:ext cx="2669369" cy="26621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3AA413-310C-D6A8-1102-CCD0DC5E75E4}"/>
              </a:ext>
            </a:extLst>
          </p:cNvPr>
          <p:cNvSpPr/>
          <p:nvPr/>
        </p:nvSpPr>
        <p:spPr>
          <a:xfrm>
            <a:off x="3638884" y="1243947"/>
            <a:ext cx="40345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2"/>
                </a:solidFill>
                <a:effectLst/>
              </a:rPr>
              <a:t>Create Cash Forecast Category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5783FE-28BF-058C-BB10-42FF195E74C5}"/>
              </a:ext>
            </a:extLst>
          </p:cNvPr>
          <p:cNvCxnSpPr>
            <a:cxnSpLocks/>
          </p:cNvCxnSpPr>
          <p:nvPr/>
        </p:nvCxnSpPr>
        <p:spPr>
          <a:xfrm flipH="1">
            <a:off x="2864371" y="1464196"/>
            <a:ext cx="77451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59827A-1615-4038-1DB2-DEB0402E20F7}"/>
              </a:ext>
            </a:extLst>
          </p:cNvPr>
          <p:cNvCxnSpPr>
            <a:cxnSpLocks/>
          </p:cNvCxnSpPr>
          <p:nvPr/>
        </p:nvCxnSpPr>
        <p:spPr>
          <a:xfrm flipH="1">
            <a:off x="3356658" y="1452242"/>
            <a:ext cx="270651" cy="85721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A101830-C10C-9327-C4C6-BD6F8018B7CB}"/>
              </a:ext>
            </a:extLst>
          </p:cNvPr>
          <p:cNvSpPr/>
          <p:nvPr/>
        </p:nvSpPr>
        <p:spPr>
          <a:xfrm>
            <a:off x="5972537" y="2465407"/>
            <a:ext cx="4282633" cy="13542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93071F-C004-241A-E1A8-CD54A289943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113853" y="3819646"/>
            <a:ext cx="1" cy="8992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206AEAB-E526-B75D-A2DE-ACE0DF802B4E}"/>
              </a:ext>
            </a:extLst>
          </p:cNvPr>
          <p:cNvSpPr/>
          <p:nvPr/>
        </p:nvSpPr>
        <p:spPr>
          <a:xfrm>
            <a:off x="6365684" y="4735739"/>
            <a:ext cx="34485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2"/>
                </a:solidFill>
                <a:effectLst/>
              </a:rPr>
              <a:t>Select Group from the list</a:t>
            </a:r>
          </a:p>
        </p:txBody>
      </p:sp>
    </p:spTree>
    <p:extLst>
      <p:ext uri="{BB962C8B-B14F-4D97-AF65-F5344CB8AC3E}">
        <p14:creationId xmlns:p14="http://schemas.microsoft.com/office/powerpoint/2010/main" val="24191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5A61A9-EB95-6193-EB5C-BEEE29132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59" b="52842"/>
          <a:stretch/>
        </p:blipFill>
        <p:spPr>
          <a:xfrm>
            <a:off x="116049" y="483719"/>
            <a:ext cx="11959899" cy="2502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0A8CAFB-8BEA-EE8D-07FF-6D04DD6EEEB5}"/>
              </a:ext>
            </a:extLst>
          </p:cNvPr>
          <p:cNvSpPr/>
          <p:nvPr/>
        </p:nvSpPr>
        <p:spPr>
          <a:xfrm>
            <a:off x="3890683" y="832525"/>
            <a:ext cx="1283201" cy="24392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8398B28-1D12-7CDD-954E-0F94A0C9E9D4}"/>
              </a:ext>
            </a:extLst>
          </p:cNvPr>
          <p:cNvSpPr/>
          <p:nvPr/>
        </p:nvSpPr>
        <p:spPr>
          <a:xfrm>
            <a:off x="3890682" y="483718"/>
            <a:ext cx="871673" cy="34880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727216-2959-6B31-E7BF-432EA0FA9A7E}"/>
              </a:ext>
            </a:extLst>
          </p:cNvPr>
          <p:cNvSpPr/>
          <p:nvPr/>
        </p:nvSpPr>
        <p:spPr>
          <a:xfrm>
            <a:off x="116049" y="1854937"/>
            <a:ext cx="11959899" cy="5415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1F8111C-8C5A-C0AE-4C17-D15760E347BB}"/>
              </a:ext>
            </a:extLst>
          </p:cNvPr>
          <p:cNvCxnSpPr>
            <a:stCxn id="26" idx="3"/>
            <a:endCxn id="28" idx="0"/>
          </p:cNvCxnSpPr>
          <p:nvPr/>
        </p:nvCxnSpPr>
        <p:spPr>
          <a:xfrm>
            <a:off x="5173884" y="954487"/>
            <a:ext cx="922115" cy="900450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821B48A-20D1-96DF-6154-2871B5AC8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88" b="13871"/>
          <a:stretch/>
        </p:blipFill>
        <p:spPr>
          <a:xfrm>
            <a:off x="280934" y="2986075"/>
            <a:ext cx="10253189" cy="4097809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9EEF38B-76D2-3099-0AD3-D1A4A8DD2386}"/>
              </a:ext>
            </a:extLst>
          </p:cNvPr>
          <p:cNvCxnSpPr>
            <a:cxnSpLocks/>
          </p:cNvCxnSpPr>
          <p:nvPr/>
        </p:nvCxnSpPr>
        <p:spPr>
          <a:xfrm>
            <a:off x="1008400" y="2227861"/>
            <a:ext cx="1283387" cy="642785"/>
          </a:xfrm>
          <a:prstGeom prst="bentConnector3">
            <a:avLst>
              <a:gd name="adj1" fmla="val 100506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13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539E7D-0E96-5EFE-9384-06798750C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" b="25235"/>
          <a:stretch/>
        </p:blipFill>
        <p:spPr>
          <a:xfrm>
            <a:off x="197073" y="1122959"/>
            <a:ext cx="11797854" cy="495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4B82AC-61DD-5067-BF6C-5425216872E5}"/>
              </a:ext>
            </a:extLst>
          </p:cNvPr>
          <p:cNvSpPr/>
          <p:nvPr/>
        </p:nvSpPr>
        <p:spPr>
          <a:xfrm>
            <a:off x="3983280" y="1678638"/>
            <a:ext cx="1179029" cy="23118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54A02C-6C8F-4F59-9634-3D6A0737FD2E}"/>
              </a:ext>
            </a:extLst>
          </p:cNvPr>
          <p:cNvSpPr/>
          <p:nvPr/>
        </p:nvSpPr>
        <p:spPr>
          <a:xfrm>
            <a:off x="3983280" y="1133740"/>
            <a:ext cx="808640" cy="3362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8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CD8-1265-693F-3222-8104464E2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9"/>
            <a:ext cx="12192000" cy="72022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0AE48-51B9-9330-F245-A29F8C162FB1}"/>
              </a:ext>
            </a:extLst>
          </p:cNvPr>
          <p:cNvSpPr/>
          <p:nvPr/>
        </p:nvSpPr>
        <p:spPr>
          <a:xfrm>
            <a:off x="-14826" y="170657"/>
            <a:ext cx="3890682" cy="4078895"/>
          </a:xfrm>
          <a:custGeom>
            <a:avLst/>
            <a:gdLst>
              <a:gd name="connsiteX0" fmla="*/ 2541209 w 3890682"/>
              <a:gd name="connsiteY0" fmla="*/ 0 h 4078895"/>
              <a:gd name="connsiteX1" fmla="*/ 3728205 w 3890682"/>
              <a:gd name="connsiteY1" fmla="*/ 0 h 4078895"/>
              <a:gd name="connsiteX2" fmla="*/ 3751545 w 3890682"/>
              <a:gd name="connsiteY2" fmla="*/ 63769 h 4078895"/>
              <a:gd name="connsiteX3" fmla="*/ 3890682 w 3890682"/>
              <a:gd name="connsiteY3" fmla="*/ 984074 h 4078895"/>
              <a:gd name="connsiteX4" fmla="*/ 795861 w 3890682"/>
              <a:gd name="connsiteY4" fmla="*/ 4078895 h 4078895"/>
              <a:gd name="connsiteX5" fmla="*/ 172147 w 3890682"/>
              <a:gd name="connsiteY5" fmla="*/ 4016019 h 4078895"/>
              <a:gd name="connsiteX6" fmla="*/ 0 w 3890682"/>
              <a:gd name="connsiteY6" fmla="*/ 3971756 h 4078895"/>
              <a:gd name="connsiteX7" fmla="*/ 0 w 3890682"/>
              <a:gd name="connsiteY7" fmla="*/ 2823681 h 4078895"/>
              <a:gd name="connsiteX8" fmla="*/ 15564 w 3890682"/>
              <a:gd name="connsiteY8" fmla="*/ 2831179 h 4078895"/>
              <a:gd name="connsiteX9" fmla="*/ 795860 w 3890682"/>
              <a:gd name="connsiteY9" fmla="*/ 2988713 h 4078895"/>
              <a:gd name="connsiteX10" fmla="*/ 2800499 w 3890682"/>
              <a:gd name="connsiteY10" fmla="*/ 984074 h 4078895"/>
              <a:gd name="connsiteX11" fmla="*/ 2558550 w 3890682"/>
              <a:gd name="connsiteY11" fmla="*/ 28544 h 407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90682" h="4078895">
                <a:moveTo>
                  <a:pt x="2541209" y="0"/>
                </a:moveTo>
                <a:lnTo>
                  <a:pt x="3728205" y="0"/>
                </a:lnTo>
                <a:lnTo>
                  <a:pt x="3751545" y="63769"/>
                </a:lnTo>
                <a:cubicBezTo>
                  <a:pt x="3841970" y="354493"/>
                  <a:pt x="3890682" y="663595"/>
                  <a:pt x="3890682" y="984074"/>
                </a:cubicBezTo>
                <a:cubicBezTo>
                  <a:pt x="3890682" y="2693296"/>
                  <a:pt x="2505083" y="4078895"/>
                  <a:pt x="795861" y="4078895"/>
                </a:cubicBezTo>
                <a:cubicBezTo>
                  <a:pt x="582208" y="4078895"/>
                  <a:pt x="373612" y="4057245"/>
                  <a:pt x="172147" y="4016019"/>
                </a:cubicBezTo>
                <a:lnTo>
                  <a:pt x="0" y="3971756"/>
                </a:lnTo>
                <a:lnTo>
                  <a:pt x="0" y="2823681"/>
                </a:lnTo>
                <a:lnTo>
                  <a:pt x="15564" y="2831179"/>
                </a:lnTo>
                <a:cubicBezTo>
                  <a:pt x="255396" y="2932619"/>
                  <a:pt x="519077" y="2988713"/>
                  <a:pt x="795860" y="2988713"/>
                </a:cubicBezTo>
                <a:cubicBezTo>
                  <a:pt x="1902992" y="2988713"/>
                  <a:pt x="2800499" y="2091206"/>
                  <a:pt x="2800499" y="984074"/>
                </a:cubicBezTo>
                <a:cubicBezTo>
                  <a:pt x="2800499" y="638095"/>
                  <a:pt x="2712852" y="312588"/>
                  <a:pt x="2558550" y="28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CF339B-6F3C-CCAE-F7BC-7B02049E7E9B}"/>
              </a:ext>
            </a:extLst>
          </p:cNvPr>
          <p:cNvSpPr/>
          <p:nvPr/>
        </p:nvSpPr>
        <p:spPr>
          <a:xfrm>
            <a:off x="5563544" y="5301011"/>
            <a:ext cx="1258915" cy="1258915"/>
          </a:xfrm>
          <a:prstGeom prst="donut">
            <a:avLst>
              <a:gd name="adj" fmla="val 17613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DE69-D96C-3E72-FA97-F524E70D79DF}"/>
              </a:ext>
            </a:extLst>
          </p:cNvPr>
          <p:cNvSpPr/>
          <p:nvPr/>
        </p:nvSpPr>
        <p:spPr>
          <a:xfrm>
            <a:off x="-14826" y="21057"/>
            <a:ext cx="2723819" cy="52322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>
                    <a:alpha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CASH FORECAST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A9F26-400A-9D05-E55C-029AA7BA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5" y="6563317"/>
            <a:ext cx="1387109" cy="462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5127E-8506-D4F9-6548-012AFC716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7" b="20852"/>
          <a:stretch/>
        </p:blipFill>
        <p:spPr>
          <a:xfrm>
            <a:off x="176719" y="1133740"/>
            <a:ext cx="11838562" cy="459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4B82AC-61DD-5067-BF6C-5425216872E5}"/>
              </a:ext>
            </a:extLst>
          </p:cNvPr>
          <p:cNvSpPr/>
          <p:nvPr/>
        </p:nvSpPr>
        <p:spPr>
          <a:xfrm>
            <a:off x="3983280" y="1904941"/>
            <a:ext cx="1179029" cy="23118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54A02C-6C8F-4F59-9634-3D6A0737FD2E}"/>
              </a:ext>
            </a:extLst>
          </p:cNvPr>
          <p:cNvSpPr/>
          <p:nvPr/>
        </p:nvSpPr>
        <p:spPr>
          <a:xfrm>
            <a:off x="3983280" y="1133740"/>
            <a:ext cx="808640" cy="3362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D99D0E-9355-0254-6885-4CD252E4F7C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208600" y="1794486"/>
            <a:ext cx="2774680" cy="226049"/>
          </a:xfrm>
          <a:prstGeom prst="bentConnector3">
            <a:avLst>
              <a:gd name="adj1" fmla="val 10013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DCE144-2153-090A-D700-A550B7466E72}"/>
              </a:ext>
            </a:extLst>
          </p:cNvPr>
          <p:cNvSpPr/>
          <p:nvPr/>
        </p:nvSpPr>
        <p:spPr>
          <a:xfrm>
            <a:off x="264071" y="1547265"/>
            <a:ext cx="1233989" cy="226051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4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147</Words>
  <Application>Microsoft Office PowerPoint</Application>
  <PresentationFormat>Widescreen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Dhirendrasinh Jadav</dc:creator>
  <cp:lastModifiedBy>Ashish Gangajaliya</cp:lastModifiedBy>
  <cp:revision>15</cp:revision>
  <dcterms:created xsi:type="dcterms:W3CDTF">2022-09-26T07:54:06Z</dcterms:created>
  <dcterms:modified xsi:type="dcterms:W3CDTF">2022-09-26T15:12:34Z</dcterms:modified>
</cp:coreProperties>
</file>